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0" r:id="rId1"/>
  </p:sldMasterIdLst>
  <p:sldIdLst>
    <p:sldId id="256" r:id="rId2"/>
    <p:sldId id="257" r:id="rId3"/>
    <p:sldId id="258" r:id="rId4"/>
    <p:sldId id="259" r:id="rId5"/>
    <p:sldId id="264" r:id="rId6"/>
    <p:sldId id="265"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7C45C3-2A39-4EE5-96D8-771C1D112064}" v="2" dt="2024-01-12T16:12:00.4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0" autoAdjust="0"/>
  </p:normalViewPr>
  <p:slideViewPr>
    <p:cSldViewPr snapToGrid="0">
      <p:cViewPr varScale="1">
        <p:scale>
          <a:sx n="71" d="100"/>
          <a:sy n="71" d="100"/>
        </p:scale>
        <p:origin x="1092" y="78"/>
      </p:cViewPr>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6234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6898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94564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906267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47136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143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617590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710371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8392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365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0861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2728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7452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503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2172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1722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0526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5/25/2024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293378"/>
      </p:ext>
    </p:extLst>
  </p:cSld>
  <p:clrMap bg1="dk1" tx1="lt1" bg2="dk2" tx2="lt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4A824-2B0F-5D06-015B-3121EACF93D1}"/>
              </a:ext>
            </a:extLst>
          </p:cNvPr>
          <p:cNvSpPr>
            <a:spLocks noGrp="1"/>
          </p:cNvSpPr>
          <p:nvPr>
            <p:ph type="ctrTitle"/>
          </p:nvPr>
        </p:nvSpPr>
        <p:spPr>
          <a:xfrm>
            <a:off x="6848475" y="168922"/>
            <a:ext cx="5188484" cy="2188687"/>
          </a:xfrm>
        </p:spPr>
        <p:txBody>
          <a:bodyPr>
            <a:normAutofit/>
          </a:bodyPr>
          <a:lstStyle/>
          <a:p>
            <a:r>
              <a:rPr lang="en-IN" sz="6000" b="1" dirty="0">
                <a:solidFill>
                  <a:srgbClr val="FFFF00"/>
                </a:solidFill>
                <a:latin typeface="Algerian" panose="04020705040A02060702" pitchFamily="82" charset="0"/>
              </a:rPr>
              <a:t>INSURANCE</a:t>
            </a:r>
            <a:br>
              <a:rPr lang="en-IN" sz="6000" b="1" dirty="0">
                <a:solidFill>
                  <a:srgbClr val="FFFF00"/>
                </a:solidFill>
                <a:latin typeface="Algerian" panose="04020705040A02060702" pitchFamily="82" charset="0"/>
              </a:rPr>
            </a:br>
            <a:r>
              <a:rPr lang="en-IN" sz="6000" b="1" dirty="0">
                <a:solidFill>
                  <a:srgbClr val="FFFF00"/>
                </a:solidFill>
                <a:latin typeface="Algerian" panose="04020705040A02060702" pitchFamily="82" charset="0"/>
              </a:rPr>
              <a:t>ANALYTICS</a:t>
            </a:r>
          </a:p>
        </p:txBody>
      </p:sp>
      <p:sp>
        <p:nvSpPr>
          <p:cNvPr id="3" name="Subtitle 2">
            <a:extLst>
              <a:ext uri="{FF2B5EF4-FFF2-40B4-BE49-F238E27FC236}">
                <a16:creationId xmlns:a16="http://schemas.microsoft.com/office/drawing/2014/main" id="{F0075CE4-B7FA-5168-16C5-90295C9FDCE7}"/>
              </a:ext>
            </a:extLst>
          </p:cNvPr>
          <p:cNvSpPr>
            <a:spLocks noGrp="1"/>
          </p:cNvSpPr>
          <p:nvPr>
            <p:ph type="subTitle" idx="1"/>
          </p:nvPr>
        </p:nvSpPr>
        <p:spPr>
          <a:xfrm>
            <a:off x="8162925" y="3800819"/>
            <a:ext cx="3752850" cy="2888258"/>
          </a:xfrm>
        </p:spPr>
        <p:txBody>
          <a:bodyPr>
            <a:normAutofit/>
          </a:bodyPr>
          <a:lstStyle/>
          <a:p>
            <a:r>
              <a:rPr lang="en-IN" dirty="0"/>
              <a:t>- SANGEETHA S</a:t>
            </a:r>
          </a:p>
        </p:txBody>
      </p:sp>
      <p:pic>
        <p:nvPicPr>
          <p:cNvPr id="5" name="Picture 4">
            <a:extLst>
              <a:ext uri="{FF2B5EF4-FFF2-40B4-BE49-F238E27FC236}">
                <a16:creationId xmlns:a16="http://schemas.microsoft.com/office/drawing/2014/main" id="{206D5A1B-F0D2-C4D4-9DCF-A62928361165}"/>
              </a:ext>
            </a:extLst>
          </p:cNvPr>
          <p:cNvPicPr>
            <a:picLocks noChangeAspect="1"/>
          </p:cNvPicPr>
          <p:nvPr/>
        </p:nvPicPr>
        <p:blipFill>
          <a:blip r:embed="rId2"/>
          <a:stretch>
            <a:fillRect/>
          </a:stretch>
        </p:blipFill>
        <p:spPr>
          <a:xfrm>
            <a:off x="276226" y="295276"/>
            <a:ext cx="6467474" cy="6124574"/>
          </a:xfrm>
          <a:prstGeom prst="rect">
            <a:avLst/>
          </a:prstGeom>
          <a:effectLst>
            <a:glow rad="127000">
              <a:schemeClr val="tx1">
                <a:lumMod val="85000"/>
              </a:schemeClr>
            </a:glow>
          </a:effectLst>
        </p:spPr>
      </p:pic>
    </p:spTree>
    <p:extLst>
      <p:ext uri="{BB962C8B-B14F-4D97-AF65-F5344CB8AC3E}">
        <p14:creationId xmlns:p14="http://schemas.microsoft.com/office/powerpoint/2010/main" val="1121887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F4566-3355-E6B1-12FB-2FB56B90199E}"/>
              </a:ext>
            </a:extLst>
          </p:cNvPr>
          <p:cNvSpPr>
            <a:spLocks noGrp="1"/>
          </p:cNvSpPr>
          <p:nvPr>
            <p:ph type="title"/>
          </p:nvPr>
        </p:nvSpPr>
        <p:spPr>
          <a:xfrm>
            <a:off x="108719" y="123825"/>
            <a:ext cx="5003108" cy="1543050"/>
          </a:xfrm>
        </p:spPr>
        <p:txBody>
          <a:bodyPr>
            <a:normAutofit fontScale="90000"/>
          </a:bodyPr>
          <a:lstStyle/>
          <a:p>
            <a:r>
              <a:rPr lang="en-IN" sz="5400" b="1" dirty="0">
                <a:latin typeface="Algerian" panose="04020705040A02060702" pitchFamily="82" charset="0"/>
              </a:rPr>
              <a:t>What IS INSURANCE</a:t>
            </a:r>
          </a:p>
        </p:txBody>
      </p:sp>
      <p:sp>
        <p:nvSpPr>
          <p:cNvPr id="3" name="Content Placeholder 2">
            <a:extLst>
              <a:ext uri="{FF2B5EF4-FFF2-40B4-BE49-F238E27FC236}">
                <a16:creationId xmlns:a16="http://schemas.microsoft.com/office/drawing/2014/main" id="{7C08C7E9-FC98-A462-1BD8-196AC68839F1}"/>
              </a:ext>
            </a:extLst>
          </p:cNvPr>
          <p:cNvSpPr>
            <a:spLocks noGrp="1"/>
          </p:cNvSpPr>
          <p:nvPr>
            <p:ph idx="1"/>
          </p:nvPr>
        </p:nvSpPr>
        <p:spPr>
          <a:xfrm>
            <a:off x="108719" y="1586430"/>
            <a:ext cx="5314950" cy="5147746"/>
          </a:xfrm>
        </p:spPr>
        <p:txBody>
          <a:bodyPr>
            <a:normAutofit/>
          </a:bodyPr>
          <a:lstStyle/>
          <a:p>
            <a:r>
              <a:rPr lang="en-US" sz="2800" b="0" i="0" dirty="0">
                <a:solidFill>
                  <a:srgbClr val="BDC1C6"/>
                </a:solidFill>
                <a:effectLst/>
                <a:latin typeface="Google Sans"/>
              </a:rPr>
              <a:t>Insurance is an arrangement in which you pay money to a company, and they provide financial protection for your property, life, or health, paying you in case of death, loss, or damage. Before buying insurance, make sure that the coverage provided exactly suits your needs</a:t>
            </a:r>
            <a:r>
              <a:rPr lang="en-US" b="0" i="0" dirty="0">
                <a:solidFill>
                  <a:srgbClr val="BDC1C6"/>
                </a:solidFill>
                <a:effectLst/>
                <a:latin typeface="Google Sans"/>
              </a:rPr>
              <a:t>.</a:t>
            </a:r>
            <a:endParaRPr lang="en-IN" dirty="0"/>
          </a:p>
        </p:txBody>
      </p:sp>
      <p:pic>
        <p:nvPicPr>
          <p:cNvPr id="5" name="Picture 4">
            <a:extLst>
              <a:ext uri="{FF2B5EF4-FFF2-40B4-BE49-F238E27FC236}">
                <a16:creationId xmlns:a16="http://schemas.microsoft.com/office/drawing/2014/main" id="{B21812E4-25A0-C88F-F804-F5E5E0ED5C36}"/>
              </a:ext>
            </a:extLst>
          </p:cNvPr>
          <p:cNvPicPr>
            <a:picLocks noChangeAspect="1"/>
          </p:cNvPicPr>
          <p:nvPr/>
        </p:nvPicPr>
        <p:blipFill>
          <a:blip r:embed="rId2"/>
          <a:stretch>
            <a:fillRect/>
          </a:stretch>
        </p:blipFill>
        <p:spPr>
          <a:xfrm>
            <a:off x="5524065" y="819150"/>
            <a:ext cx="6126212" cy="5524500"/>
          </a:xfrm>
          <a:prstGeom prst="rect">
            <a:avLst/>
          </a:prstGeom>
          <a:solidFill>
            <a:schemeClr val="tx1"/>
          </a:solidFill>
          <a:effectLst>
            <a:glow rad="177800">
              <a:schemeClr val="tx1">
                <a:lumMod val="85000"/>
              </a:schemeClr>
            </a:glow>
          </a:effectLst>
        </p:spPr>
      </p:pic>
    </p:spTree>
    <p:extLst>
      <p:ext uri="{BB962C8B-B14F-4D97-AF65-F5344CB8AC3E}">
        <p14:creationId xmlns:p14="http://schemas.microsoft.com/office/powerpoint/2010/main" val="196403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AC2AE-6EB2-88A4-E3E4-D4DCE1AD72C5}"/>
              </a:ext>
            </a:extLst>
          </p:cNvPr>
          <p:cNvSpPr>
            <a:spLocks noGrp="1"/>
          </p:cNvSpPr>
          <p:nvPr>
            <p:ph type="title"/>
          </p:nvPr>
        </p:nvSpPr>
        <p:spPr>
          <a:xfrm>
            <a:off x="1141413" y="195944"/>
            <a:ext cx="9905998" cy="1175658"/>
          </a:xfrm>
        </p:spPr>
        <p:txBody>
          <a:bodyPr>
            <a:normAutofit/>
          </a:bodyPr>
          <a:lstStyle/>
          <a:p>
            <a:pPr algn="ctr"/>
            <a:r>
              <a:rPr lang="en-IN" sz="6000" b="1" dirty="0">
                <a:latin typeface="Algerian" panose="04020705040A02060702" pitchFamily="82" charset="0"/>
              </a:rPr>
              <a:t>KPI’S LIST</a:t>
            </a:r>
          </a:p>
        </p:txBody>
      </p:sp>
      <p:sp>
        <p:nvSpPr>
          <p:cNvPr id="3" name="Content Placeholder 2">
            <a:extLst>
              <a:ext uri="{FF2B5EF4-FFF2-40B4-BE49-F238E27FC236}">
                <a16:creationId xmlns:a16="http://schemas.microsoft.com/office/drawing/2014/main" id="{A8EA57B5-33EF-B873-74E1-A63DF427A202}"/>
              </a:ext>
            </a:extLst>
          </p:cNvPr>
          <p:cNvSpPr>
            <a:spLocks noGrp="1"/>
          </p:cNvSpPr>
          <p:nvPr>
            <p:ph idx="1"/>
          </p:nvPr>
        </p:nvSpPr>
        <p:spPr>
          <a:xfrm>
            <a:off x="276225" y="771181"/>
            <a:ext cx="4886325" cy="5890876"/>
          </a:xfrm>
        </p:spPr>
        <p:txBody>
          <a:bodyPr>
            <a:normAutofit/>
          </a:bodyPr>
          <a:lstStyle/>
          <a:p>
            <a:pPr marL="0" indent="0">
              <a:buNone/>
            </a:pPr>
            <a:r>
              <a:rPr lang="en-US" sz="2000" dirty="0"/>
              <a:t> </a:t>
            </a:r>
          </a:p>
          <a:p>
            <a:endParaRPr lang="en-US" sz="2000" dirty="0"/>
          </a:p>
          <a:p>
            <a:r>
              <a:rPr lang="en-US" sz="2000" dirty="0"/>
              <a:t> No of meeting By Account Executive</a:t>
            </a:r>
          </a:p>
          <a:p>
            <a:r>
              <a:rPr lang="en-US" sz="2000" dirty="0"/>
              <a:t>Yearly Meeting Count</a:t>
            </a:r>
          </a:p>
          <a:p>
            <a:r>
              <a:rPr lang="en-US" sz="2000" dirty="0"/>
              <a:t>No of Invoice by Account Executive</a:t>
            </a:r>
          </a:p>
          <a:p>
            <a:r>
              <a:rPr lang="en-US" sz="2000" dirty="0"/>
              <a:t>Top-4 Opportunity by revenue</a:t>
            </a:r>
          </a:p>
          <a:p>
            <a:r>
              <a:rPr lang="en-US" sz="2000" dirty="0"/>
              <a:t>Stage Funnel by Revenue</a:t>
            </a:r>
          </a:p>
          <a:p>
            <a:r>
              <a:rPr lang="en-US" sz="2000" dirty="0"/>
              <a:t>Opportunity-Product Distribution</a:t>
            </a:r>
          </a:p>
          <a:p>
            <a:r>
              <a:rPr lang="en-US" sz="2000" dirty="0"/>
              <a:t>Top-4 Open Opportunity</a:t>
            </a:r>
          </a:p>
          <a:p>
            <a:r>
              <a:rPr lang="en-US" sz="2000" dirty="0"/>
              <a:t>Cross Sell--Target, Achievement, new</a:t>
            </a:r>
          </a:p>
          <a:p>
            <a:r>
              <a:rPr lang="en-US" sz="2000" dirty="0"/>
              <a:t>New-Target, Achievement, new</a:t>
            </a:r>
          </a:p>
          <a:p>
            <a:r>
              <a:rPr lang="en-US" sz="2000" dirty="0"/>
              <a:t>Renewal-Target, Achievement, new</a:t>
            </a:r>
          </a:p>
          <a:p>
            <a:pPr marL="0" indent="0">
              <a:buNone/>
            </a:pPr>
            <a:endParaRPr lang="en-IN" dirty="0">
              <a:latin typeface="+mj-lt"/>
            </a:endParaRPr>
          </a:p>
          <a:p>
            <a:endParaRPr lang="en-IN" dirty="0"/>
          </a:p>
        </p:txBody>
      </p:sp>
      <p:pic>
        <p:nvPicPr>
          <p:cNvPr id="9" name="Picture 8">
            <a:extLst>
              <a:ext uri="{FF2B5EF4-FFF2-40B4-BE49-F238E27FC236}">
                <a16:creationId xmlns:a16="http://schemas.microsoft.com/office/drawing/2014/main" id="{B2129B4E-D371-FB1C-0F56-9BC277C3D33D}"/>
              </a:ext>
            </a:extLst>
          </p:cNvPr>
          <p:cNvPicPr>
            <a:picLocks noChangeAspect="1"/>
          </p:cNvPicPr>
          <p:nvPr/>
        </p:nvPicPr>
        <p:blipFill>
          <a:blip r:embed="rId2"/>
          <a:stretch>
            <a:fillRect/>
          </a:stretch>
        </p:blipFill>
        <p:spPr>
          <a:xfrm>
            <a:off x="5804693" y="1960108"/>
            <a:ext cx="5868178" cy="4701948"/>
          </a:xfrm>
          <a:prstGeom prst="rect">
            <a:avLst/>
          </a:prstGeom>
          <a:effectLst>
            <a:glow rad="254000">
              <a:schemeClr val="tx1">
                <a:lumMod val="85000"/>
                <a:alpha val="40000"/>
              </a:schemeClr>
            </a:glow>
          </a:effectLst>
        </p:spPr>
      </p:pic>
    </p:spTree>
    <p:extLst>
      <p:ext uri="{BB962C8B-B14F-4D97-AF65-F5344CB8AC3E}">
        <p14:creationId xmlns:p14="http://schemas.microsoft.com/office/powerpoint/2010/main" val="1432083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AB0DE-143B-71E5-EAE2-ED9B17C67865}"/>
              </a:ext>
            </a:extLst>
          </p:cNvPr>
          <p:cNvSpPr>
            <a:spLocks noGrp="1"/>
          </p:cNvSpPr>
          <p:nvPr>
            <p:ph type="title"/>
          </p:nvPr>
        </p:nvSpPr>
        <p:spPr>
          <a:xfrm>
            <a:off x="65314" y="0"/>
            <a:ext cx="5343968" cy="762000"/>
          </a:xfrm>
        </p:spPr>
        <p:txBody>
          <a:bodyPr>
            <a:normAutofit/>
          </a:bodyPr>
          <a:lstStyle/>
          <a:p>
            <a:r>
              <a:rPr lang="en-IN" sz="3600" b="1" dirty="0">
                <a:latin typeface="Algerian" panose="04020705040A02060702" pitchFamily="82" charset="0"/>
              </a:rPr>
              <a:t>dashboard {EXCEL}</a:t>
            </a:r>
          </a:p>
        </p:txBody>
      </p:sp>
      <p:sp>
        <p:nvSpPr>
          <p:cNvPr id="8" name="Content Placeholder 7">
            <a:extLst>
              <a:ext uri="{FF2B5EF4-FFF2-40B4-BE49-F238E27FC236}">
                <a16:creationId xmlns:a16="http://schemas.microsoft.com/office/drawing/2014/main" id="{FAA4AF29-4914-6B2F-0C27-0FE79E7A6C7D}"/>
              </a:ext>
            </a:extLst>
          </p:cNvPr>
          <p:cNvSpPr>
            <a:spLocks noGrp="1"/>
          </p:cNvSpPr>
          <p:nvPr>
            <p:ph idx="1"/>
          </p:nvPr>
        </p:nvSpPr>
        <p:spPr/>
        <p:txBody>
          <a:bodyPr/>
          <a:lstStyle/>
          <a:p>
            <a:endParaRPr lang="en-IN"/>
          </a:p>
        </p:txBody>
      </p:sp>
      <p:pic>
        <p:nvPicPr>
          <p:cNvPr id="12" name="Picture 11">
            <a:extLst>
              <a:ext uri="{FF2B5EF4-FFF2-40B4-BE49-F238E27FC236}">
                <a16:creationId xmlns:a16="http://schemas.microsoft.com/office/drawing/2014/main" id="{CAA53F38-B558-12B5-0037-DC23DCCE5B30}"/>
              </a:ext>
            </a:extLst>
          </p:cNvPr>
          <p:cNvPicPr>
            <a:picLocks noChangeAspect="1"/>
          </p:cNvPicPr>
          <p:nvPr/>
        </p:nvPicPr>
        <p:blipFill>
          <a:blip r:embed="rId2"/>
          <a:stretch>
            <a:fillRect/>
          </a:stretch>
        </p:blipFill>
        <p:spPr>
          <a:xfrm>
            <a:off x="154235" y="636494"/>
            <a:ext cx="11876183" cy="6105829"/>
          </a:xfrm>
          <a:prstGeom prst="rect">
            <a:avLst/>
          </a:prstGeom>
        </p:spPr>
      </p:pic>
    </p:spTree>
    <p:extLst>
      <p:ext uri="{BB962C8B-B14F-4D97-AF65-F5344CB8AC3E}">
        <p14:creationId xmlns:p14="http://schemas.microsoft.com/office/powerpoint/2010/main" val="641269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59E9-E1D2-D137-59A6-C6CB86B1B141}"/>
              </a:ext>
            </a:extLst>
          </p:cNvPr>
          <p:cNvSpPr>
            <a:spLocks noGrp="1"/>
          </p:cNvSpPr>
          <p:nvPr>
            <p:ph type="title"/>
          </p:nvPr>
        </p:nvSpPr>
        <p:spPr>
          <a:xfrm>
            <a:off x="161366" y="-394447"/>
            <a:ext cx="5844988" cy="1461248"/>
          </a:xfrm>
        </p:spPr>
        <p:txBody>
          <a:bodyPr/>
          <a:lstStyle/>
          <a:p>
            <a:r>
              <a:rPr lang="en-IN" sz="3600" b="1" dirty="0">
                <a:latin typeface="Algerian" panose="04020705040A02060702" pitchFamily="82" charset="0"/>
              </a:rPr>
              <a:t>dashboard</a:t>
            </a:r>
            <a:r>
              <a:rPr lang="en-IN" b="1" dirty="0">
                <a:latin typeface="Algerian" panose="04020705040A02060702" pitchFamily="82" charset="0"/>
              </a:rPr>
              <a:t> {Tableau}</a:t>
            </a:r>
            <a:endParaRPr lang="en-IN" dirty="0"/>
          </a:p>
        </p:txBody>
      </p:sp>
      <p:pic>
        <p:nvPicPr>
          <p:cNvPr id="4" name="Picture 3" descr="A screenshot of a computer&#10;&#10;Description automatically generated">
            <a:extLst>
              <a:ext uri="{FF2B5EF4-FFF2-40B4-BE49-F238E27FC236}">
                <a16:creationId xmlns:a16="http://schemas.microsoft.com/office/drawing/2014/main" id="{4AD0DB94-7361-9369-CD10-1EA081FED236}"/>
              </a:ext>
            </a:extLst>
          </p:cNvPr>
          <p:cNvPicPr>
            <a:picLocks noChangeAspect="1"/>
          </p:cNvPicPr>
          <p:nvPr/>
        </p:nvPicPr>
        <p:blipFill>
          <a:blip r:embed="rId2"/>
          <a:stretch>
            <a:fillRect/>
          </a:stretch>
        </p:blipFill>
        <p:spPr>
          <a:xfrm>
            <a:off x="167126" y="564777"/>
            <a:ext cx="11857748" cy="6217314"/>
          </a:xfrm>
          <a:prstGeom prst="rect">
            <a:avLst/>
          </a:prstGeom>
        </p:spPr>
      </p:pic>
    </p:spTree>
    <p:extLst>
      <p:ext uri="{BB962C8B-B14F-4D97-AF65-F5344CB8AC3E}">
        <p14:creationId xmlns:p14="http://schemas.microsoft.com/office/powerpoint/2010/main" val="1591007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FBBA0-128A-008E-95D3-64EE4147B29C}"/>
              </a:ext>
            </a:extLst>
          </p:cNvPr>
          <p:cNvSpPr>
            <a:spLocks noGrp="1"/>
          </p:cNvSpPr>
          <p:nvPr>
            <p:ph type="title"/>
          </p:nvPr>
        </p:nvSpPr>
        <p:spPr>
          <a:xfrm>
            <a:off x="215153" y="-206188"/>
            <a:ext cx="5378823" cy="1057835"/>
          </a:xfrm>
        </p:spPr>
        <p:txBody>
          <a:bodyPr/>
          <a:lstStyle/>
          <a:p>
            <a:r>
              <a:rPr lang="en-IN" sz="3600" b="1" dirty="0">
                <a:latin typeface="Algerian" panose="04020705040A02060702" pitchFamily="82" charset="0"/>
              </a:rPr>
              <a:t>dashboard</a:t>
            </a:r>
            <a:r>
              <a:rPr lang="en-IN" b="1" dirty="0">
                <a:latin typeface="Algerian" panose="04020705040A02060702" pitchFamily="82" charset="0"/>
              </a:rPr>
              <a:t> {Power Bi}</a:t>
            </a:r>
            <a:endParaRPr lang="en-IN" dirty="0"/>
          </a:p>
        </p:txBody>
      </p:sp>
      <p:pic>
        <p:nvPicPr>
          <p:cNvPr id="4" name="Picture 3" descr="A screenshot of a computer dashboard">
            <a:extLst>
              <a:ext uri="{FF2B5EF4-FFF2-40B4-BE49-F238E27FC236}">
                <a16:creationId xmlns:a16="http://schemas.microsoft.com/office/drawing/2014/main" id="{5618101F-DFF5-8267-B6E0-C5AB59049637}"/>
              </a:ext>
            </a:extLst>
          </p:cNvPr>
          <p:cNvPicPr>
            <a:picLocks noChangeAspect="1"/>
          </p:cNvPicPr>
          <p:nvPr/>
        </p:nvPicPr>
        <p:blipFill>
          <a:blip r:embed="rId2"/>
          <a:stretch>
            <a:fillRect/>
          </a:stretch>
        </p:blipFill>
        <p:spPr>
          <a:xfrm>
            <a:off x="134471" y="555812"/>
            <a:ext cx="11923058" cy="6302187"/>
          </a:xfrm>
          <a:prstGeom prst="rect">
            <a:avLst/>
          </a:prstGeom>
        </p:spPr>
      </p:pic>
    </p:spTree>
    <p:extLst>
      <p:ext uri="{BB962C8B-B14F-4D97-AF65-F5344CB8AC3E}">
        <p14:creationId xmlns:p14="http://schemas.microsoft.com/office/powerpoint/2010/main" val="2405820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1A7B-C5AC-FB77-240A-8A89B4FB2574}"/>
              </a:ext>
            </a:extLst>
          </p:cNvPr>
          <p:cNvSpPr>
            <a:spLocks noGrp="1"/>
          </p:cNvSpPr>
          <p:nvPr>
            <p:ph type="title"/>
          </p:nvPr>
        </p:nvSpPr>
        <p:spPr>
          <a:xfrm>
            <a:off x="83976" y="0"/>
            <a:ext cx="4469363" cy="1066800"/>
          </a:xfrm>
        </p:spPr>
        <p:txBody>
          <a:bodyPr/>
          <a:lstStyle/>
          <a:p>
            <a:r>
              <a:rPr lang="en-IN" sz="4800" b="1" dirty="0">
                <a:latin typeface="Algerian" panose="04020705040A02060702" pitchFamily="82" charset="0"/>
              </a:rPr>
              <a:t>SUMMARY</a:t>
            </a:r>
            <a:r>
              <a:rPr lang="en-IN" dirty="0"/>
              <a:t> </a:t>
            </a:r>
          </a:p>
        </p:txBody>
      </p:sp>
      <p:sp>
        <p:nvSpPr>
          <p:cNvPr id="3" name="Content Placeholder 2">
            <a:extLst>
              <a:ext uri="{FF2B5EF4-FFF2-40B4-BE49-F238E27FC236}">
                <a16:creationId xmlns:a16="http://schemas.microsoft.com/office/drawing/2014/main" id="{2999FFAF-66F6-1BE2-83F1-4F05FC6888E4}"/>
              </a:ext>
            </a:extLst>
          </p:cNvPr>
          <p:cNvSpPr>
            <a:spLocks noGrp="1"/>
          </p:cNvSpPr>
          <p:nvPr>
            <p:ph idx="1"/>
          </p:nvPr>
        </p:nvSpPr>
        <p:spPr>
          <a:xfrm>
            <a:off x="1141413" y="933061"/>
            <a:ext cx="9905998" cy="5495731"/>
          </a:xfrm>
          <a:effectLst>
            <a:glow rad="127000">
              <a:schemeClr val="tx1">
                <a:lumMod val="75000"/>
              </a:schemeClr>
            </a:glow>
          </a:effectLst>
        </p:spPr>
        <p:txBody>
          <a:bodyPr>
            <a:normAutofit fontScale="92500" lnSpcReduction="20000"/>
          </a:bodyPr>
          <a:lstStyle/>
          <a:p>
            <a:r>
              <a:rPr lang="en-IN" sz="2400" dirty="0"/>
              <a:t>In comparison with income class (new,cross sell, renewal)cross sell budget has highest total budget (20,083,111)most commonly in Ahmedabad branch.</a:t>
            </a:r>
          </a:p>
          <a:p>
            <a:r>
              <a:rPr lang="en-IN" sz="2400" dirty="0"/>
              <a:t>Invoice : cross sell : invoice achieved by income class cross sell is about 0.59466(59.47%) , new has 61.90% ,renewal has 98.67% .</a:t>
            </a:r>
          </a:p>
          <a:p>
            <a:r>
              <a:rPr lang="en-IN" sz="2400" dirty="0"/>
              <a:t>Renewal has more invoice achievement than other income classes that is 98.67% .</a:t>
            </a:r>
          </a:p>
          <a:p>
            <a:r>
              <a:rPr lang="en-IN" sz="2400" dirty="0"/>
              <a:t>In 2 years 34 meetings are held in that account executive Abhinav </a:t>
            </a:r>
            <a:r>
              <a:rPr lang="en-IN" sz="2400" dirty="0" err="1"/>
              <a:t>shivam</a:t>
            </a:r>
            <a:r>
              <a:rPr lang="en-IN" sz="2400" dirty="0"/>
              <a:t> attend the more no of meetings.</a:t>
            </a:r>
          </a:p>
          <a:p>
            <a:r>
              <a:rPr lang="en-IN" sz="2400" dirty="0"/>
              <a:t>49 total opportunities and 44 open opportunity are there</a:t>
            </a:r>
          </a:p>
          <a:p>
            <a:r>
              <a:rPr lang="en-IN" sz="2400" dirty="0"/>
              <a:t>Compare to other ,qualified opportunity has more opportunity, least is purpose solutions .</a:t>
            </a:r>
          </a:p>
          <a:p>
            <a:r>
              <a:rPr lang="en-IN" sz="2400" dirty="0"/>
              <a:t>Employee benefits has the more product distribution .</a:t>
            </a:r>
          </a:p>
          <a:p>
            <a:pPr marL="0" indent="0">
              <a:buNone/>
            </a:pPr>
            <a:endParaRPr lang="en-IN" sz="2400" dirty="0"/>
          </a:p>
          <a:p>
            <a:pPr marL="0" indent="0">
              <a:buNone/>
            </a:pPr>
            <a:endParaRPr lang="en-IN" dirty="0"/>
          </a:p>
        </p:txBody>
      </p:sp>
    </p:spTree>
    <p:extLst>
      <p:ext uri="{BB962C8B-B14F-4D97-AF65-F5344CB8AC3E}">
        <p14:creationId xmlns:p14="http://schemas.microsoft.com/office/powerpoint/2010/main" val="293930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F8641-FCFA-0333-BE7A-EB9BC0F4265B}"/>
              </a:ext>
            </a:extLst>
          </p:cNvPr>
          <p:cNvSpPr>
            <a:spLocks noGrp="1"/>
          </p:cNvSpPr>
          <p:nvPr>
            <p:ph type="title"/>
          </p:nvPr>
        </p:nvSpPr>
        <p:spPr/>
        <p:txBody>
          <a:bodyPr>
            <a:normAutofit/>
          </a:bodyPr>
          <a:lstStyle/>
          <a:p>
            <a:pPr algn="ctr"/>
            <a:r>
              <a:rPr lang="en-IN" sz="6000" b="1" dirty="0">
                <a:latin typeface="Algerian" panose="04020705040A02060702" pitchFamily="82" charset="0"/>
              </a:rPr>
              <a:t>Thank you</a:t>
            </a:r>
          </a:p>
        </p:txBody>
      </p:sp>
      <p:sp>
        <p:nvSpPr>
          <p:cNvPr id="3" name="Content Placeholder 2">
            <a:extLst>
              <a:ext uri="{FF2B5EF4-FFF2-40B4-BE49-F238E27FC236}">
                <a16:creationId xmlns:a16="http://schemas.microsoft.com/office/drawing/2014/main" id="{458A6EC6-109A-E251-0EBE-2817C76DFD9D}"/>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D273FF5E-1936-154D-A7D8-45BD71A963DB}"/>
              </a:ext>
            </a:extLst>
          </p:cNvPr>
          <p:cNvPicPr>
            <a:picLocks noChangeAspect="1"/>
          </p:cNvPicPr>
          <p:nvPr/>
        </p:nvPicPr>
        <p:blipFill>
          <a:blip r:embed="rId2"/>
          <a:stretch>
            <a:fillRect/>
          </a:stretch>
        </p:blipFill>
        <p:spPr>
          <a:xfrm>
            <a:off x="913795" y="2096064"/>
            <a:ext cx="10598832" cy="3695136"/>
          </a:xfrm>
          <a:prstGeom prst="rect">
            <a:avLst/>
          </a:prstGeom>
          <a:effectLst>
            <a:glow rad="165100">
              <a:schemeClr val="tx1">
                <a:lumMod val="85000"/>
              </a:schemeClr>
            </a:glow>
          </a:effectLst>
        </p:spPr>
      </p:pic>
    </p:spTree>
    <p:extLst>
      <p:ext uri="{BB962C8B-B14F-4D97-AF65-F5344CB8AC3E}">
        <p14:creationId xmlns:p14="http://schemas.microsoft.com/office/powerpoint/2010/main" val="41176773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102</TotalTime>
  <Words>251</Words>
  <Application>Microsoft Office PowerPoint</Application>
  <PresentationFormat>Widescreen</PresentationFormat>
  <Paragraphs>29</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Arial</vt:lpstr>
      <vt:lpstr>Bookman Old Style</vt:lpstr>
      <vt:lpstr>Google Sans</vt:lpstr>
      <vt:lpstr>Rockwell</vt:lpstr>
      <vt:lpstr>Damask</vt:lpstr>
      <vt:lpstr>INSURANCE ANALYTICS</vt:lpstr>
      <vt:lpstr>What IS INSURANCE</vt:lpstr>
      <vt:lpstr>KPI’S LIST</vt:lpstr>
      <vt:lpstr>dashboard {EXCEL}</vt:lpstr>
      <vt:lpstr>dashboard {Tableau}</vt:lpstr>
      <vt:lpstr>dashboard {Power Bi}</vt:lpstr>
      <vt:lpstr>SUMMARY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INSURANCE</dc:title>
  <dc:creator>Bhavani Badiger</dc:creator>
  <cp:lastModifiedBy>919880493243</cp:lastModifiedBy>
  <cp:revision>6</cp:revision>
  <dcterms:created xsi:type="dcterms:W3CDTF">2024-01-09T14:16:31Z</dcterms:created>
  <dcterms:modified xsi:type="dcterms:W3CDTF">2024-05-25T17:58:27Z</dcterms:modified>
</cp:coreProperties>
</file>

<file path=docProps/thumbnail.jpeg>
</file>